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7561263" cy="10693400"/>
  <p:notesSz cx="6858000" cy="9144000"/>
  <p:defaultTextStyle>
    <a:defPPr>
      <a:defRPr lang="es-E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03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5" autoAdjust="0"/>
    <p:restoredTop sz="94660"/>
  </p:normalViewPr>
  <p:slideViewPr>
    <p:cSldViewPr>
      <p:cViewPr>
        <p:scale>
          <a:sx n="70" d="100"/>
          <a:sy n="70" d="100"/>
        </p:scale>
        <p:origin x="-1638" y="-72"/>
      </p:cViewPr>
      <p:guideLst>
        <p:guide orient="horz" pos="3368"/>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B85ED-5BDF-4AE9-B009-2489FB00A3F6}" type="datetimeFigureOut">
              <a:rPr lang="es-UY" smtClean="0"/>
              <a:t>03/12/2021</a:t>
            </a:fld>
            <a:endParaRPr lang="es-UY"/>
          </a:p>
        </p:txBody>
      </p:sp>
      <p:sp>
        <p:nvSpPr>
          <p:cNvPr id="4" name="3 Marcador de imagen de diapositiva"/>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321B3-A568-487F-B4CC-3EB08F5E0125}" type="slidenum">
              <a:rPr lang="es-UY" smtClean="0"/>
              <a:t>‹Nº›</a:t>
            </a:fld>
            <a:endParaRPr lang="es-UY"/>
          </a:p>
        </p:txBody>
      </p:sp>
    </p:spTree>
    <p:extLst>
      <p:ext uri="{BB962C8B-B14F-4D97-AF65-F5344CB8AC3E}">
        <p14:creationId xmlns:p14="http://schemas.microsoft.com/office/powerpoint/2010/main" val="3558341088"/>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216150" y="685800"/>
            <a:ext cx="2425700" cy="3429000"/>
          </a:xfrm>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4E321B3-A568-487F-B4CC-3EB08F5E0125}" type="slidenum">
              <a:rPr lang="es-UY" smtClean="0"/>
              <a:t>1</a:t>
            </a:fld>
            <a:endParaRPr lang="es-UY"/>
          </a:p>
        </p:txBody>
      </p:sp>
    </p:spTree>
    <p:extLst>
      <p:ext uri="{BB962C8B-B14F-4D97-AF65-F5344CB8AC3E}">
        <p14:creationId xmlns:p14="http://schemas.microsoft.com/office/powerpoint/2010/main" val="536658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67095" y="3321887"/>
            <a:ext cx="6427074" cy="2292150"/>
          </a:xfrm>
        </p:spPr>
        <p:txBody>
          <a:bodyPr/>
          <a:lstStyle/>
          <a:p>
            <a:r>
              <a:rPr lang="es-ES"/>
              <a:t>Haga clic para modificar el estilo de título del patrón</a:t>
            </a:r>
          </a:p>
        </p:txBody>
      </p:sp>
      <p:sp>
        <p:nvSpPr>
          <p:cNvPr id="3" name="2 Subtítulo"/>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481916" y="428234"/>
            <a:ext cx="1701284" cy="9124044"/>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378063" y="428234"/>
            <a:ext cx="4977831" cy="91240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97288" y="6871500"/>
            <a:ext cx="6427074" cy="2123828"/>
          </a:xfrm>
        </p:spPr>
        <p:txBody>
          <a:bodyPr anchor="t"/>
          <a:lstStyle>
            <a:lvl1pPr algn="l">
              <a:defRPr sz="4600" b="1" cap="all"/>
            </a:lvl1pPr>
          </a:lstStyle>
          <a:p>
            <a:r>
              <a:rPr lang="es-ES"/>
              <a:t>Haga clic para modificar el estilo de título del patrón</a:t>
            </a:r>
          </a:p>
        </p:txBody>
      </p:sp>
      <p:sp>
        <p:nvSpPr>
          <p:cNvPr id="3" name="2 Marcador de texto"/>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s-ES"/>
              <a:t>Haga clic para modificar el estilo de texto del patrón</a:t>
            </a:r>
          </a:p>
        </p:txBody>
      </p:sp>
      <p:sp>
        <p:nvSpPr>
          <p:cNvPr id="4" name="3 Marcador de contenido"/>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s-ES"/>
              <a:t>Haga clic para modificar el estilo de texto del patrón</a:t>
            </a:r>
          </a:p>
        </p:txBody>
      </p:sp>
      <p:sp>
        <p:nvSpPr>
          <p:cNvPr id="6" name="5 Marcador de contenido"/>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78064" y="425756"/>
            <a:ext cx="2487604" cy="1811937"/>
          </a:xfrm>
        </p:spPr>
        <p:txBody>
          <a:bodyPr anchor="b"/>
          <a:lstStyle>
            <a:lvl1pPr algn="l">
              <a:defRPr sz="2300" b="1"/>
            </a:lvl1pPr>
          </a:lstStyle>
          <a:p>
            <a:r>
              <a:rPr lang="es-ES"/>
              <a:t>Haga clic para modificar el estilo de título del patrón</a:t>
            </a:r>
          </a:p>
        </p:txBody>
      </p:sp>
      <p:sp>
        <p:nvSpPr>
          <p:cNvPr id="3" name="2 Marcador de contenido"/>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82060" y="7485381"/>
            <a:ext cx="4536758" cy="883692"/>
          </a:xfrm>
        </p:spPr>
        <p:txBody>
          <a:bodyPr anchor="b"/>
          <a:lstStyle>
            <a:lvl1pPr algn="l">
              <a:defRPr sz="2300" b="1"/>
            </a:lvl1pPr>
          </a:lstStyle>
          <a:p>
            <a:r>
              <a:rPr lang="es-ES"/>
              <a:t>Haga clic para modificar el estilo de título del patrón</a:t>
            </a:r>
          </a:p>
        </p:txBody>
      </p:sp>
      <p:sp>
        <p:nvSpPr>
          <p:cNvPr id="3" name="2 Marcador de posición de imagen"/>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es-ES"/>
          </a:p>
        </p:txBody>
      </p:sp>
      <p:sp>
        <p:nvSpPr>
          <p:cNvPr id="4" name="3 Marcador de texto"/>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03/12/2021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7A847CFC-816F-41D0-AAC0-9BF4FEBC753E}" type="datetimeFigureOut">
              <a:rPr lang="es-ES" smtClean="0"/>
              <a:t>03/12/2021</a:t>
            </a:fld>
            <a:endParaRPr lang="es-ES"/>
          </a:p>
        </p:txBody>
      </p:sp>
      <p:sp>
        <p:nvSpPr>
          <p:cNvPr id="5" name="4 Marcador de pie de página"/>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s-E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71288" y="450425"/>
            <a:ext cx="3902505" cy="863827"/>
          </a:xfrm>
          <a:prstGeom prst="rect">
            <a:avLst/>
          </a:prstGeom>
          <a:noFill/>
        </p:spPr>
        <p:txBody>
          <a:bodyPr wrap="square" lIns="104306" tIns="52153" rIns="104306" bIns="52153" rtlCol="0">
            <a:spAutoFit/>
          </a:bodyPr>
          <a:lstStyle/>
          <a:p>
            <a:r>
              <a:rPr lang="en-GB" sz="1600" b="1" cap="all" dirty="0">
                <a:solidFill>
                  <a:schemeClr val="bg1"/>
                </a:solidFill>
              </a:rPr>
              <a:t>IMPROVED production systems to ENHANCE performance and carcass QUALITY of CULL COWS in URUGUAY</a:t>
            </a:r>
            <a:endParaRPr lang="es-UY" sz="1600" dirty="0">
              <a:solidFill>
                <a:schemeClr val="bg1"/>
              </a:solidFill>
            </a:endParaRPr>
          </a:p>
        </p:txBody>
      </p:sp>
      <p:sp>
        <p:nvSpPr>
          <p:cNvPr id="9" name="8 CuadroTexto"/>
          <p:cNvSpPr txBox="1"/>
          <p:nvPr/>
        </p:nvSpPr>
        <p:spPr>
          <a:xfrm>
            <a:off x="0" y="785170"/>
            <a:ext cx="7561263" cy="647870"/>
          </a:xfrm>
          <a:prstGeom prst="rect">
            <a:avLst/>
          </a:prstGeom>
          <a:noFill/>
        </p:spPr>
        <p:txBody>
          <a:bodyPr wrap="square" lIns="104306" tIns="52153" rIns="104306" bIns="52153" rtlCol="0">
            <a:spAutoFit/>
          </a:bodyPr>
          <a:lstStyle/>
          <a:p>
            <a:pPr algn="ctr"/>
            <a:r>
              <a:rPr lang="en-GB" sz="1700" b="1" cap="all" dirty="0">
                <a:solidFill>
                  <a:schemeClr val="bg1"/>
                </a:solidFill>
              </a:rPr>
              <a:t>IMPROVED production systems to ENHANCE performance and carcass QUALITY of CULL COWS in URUGUAY</a:t>
            </a:r>
            <a:endParaRPr lang="es-UY" sz="1700" dirty="0">
              <a:solidFill>
                <a:schemeClr val="bg1"/>
              </a:solidFill>
            </a:endParaRPr>
          </a:p>
        </p:txBody>
      </p:sp>
      <p:sp>
        <p:nvSpPr>
          <p:cNvPr id="10" name="9 CuadroTexto"/>
          <p:cNvSpPr txBox="1"/>
          <p:nvPr/>
        </p:nvSpPr>
        <p:spPr>
          <a:xfrm>
            <a:off x="207985" y="810880"/>
            <a:ext cx="7224686" cy="341932"/>
          </a:xfrm>
          <a:prstGeom prst="rect">
            <a:avLst/>
          </a:prstGeom>
          <a:noFill/>
        </p:spPr>
        <p:txBody>
          <a:bodyPr wrap="square" lIns="104306" tIns="52153" rIns="104306" bIns="52153" rtlCol="0">
            <a:spAutoFit/>
          </a:bodyPr>
          <a:lstStyle/>
          <a:p>
            <a:pPr algn="ctr"/>
            <a:r>
              <a:rPr lang="en-GB" sz="1500" dirty="0">
                <a:solidFill>
                  <a:schemeClr val="bg1"/>
                </a:solidFill>
              </a:rPr>
              <a:t>Lagomarsino</a:t>
            </a:r>
            <a:r>
              <a:rPr lang="en-GB" sz="1500" cap="all" dirty="0">
                <a:solidFill>
                  <a:schemeClr val="bg1"/>
                </a:solidFill>
              </a:rPr>
              <a:t> </a:t>
            </a:r>
            <a:r>
              <a:rPr lang="en-GB" sz="1500" dirty="0">
                <a:solidFill>
                  <a:schemeClr val="bg1"/>
                </a:solidFill>
              </a:rPr>
              <a:t>X., </a:t>
            </a:r>
            <a:r>
              <a:rPr lang="en-GB" sz="1500" dirty="0" err="1">
                <a:solidFill>
                  <a:schemeClr val="bg1"/>
                </a:solidFill>
              </a:rPr>
              <a:t>Cazzuli</a:t>
            </a:r>
            <a:r>
              <a:rPr lang="en-GB" sz="1500" cap="all" dirty="0">
                <a:solidFill>
                  <a:schemeClr val="bg1"/>
                </a:solidFill>
              </a:rPr>
              <a:t> f., </a:t>
            </a:r>
            <a:r>
              <a:rPr lang="en-GB" sz="1500" dirty="0" err="1">
                <a:solidFill>
                  <a:schemeClr val="bg1"/>
                </a:solidFill>
              </a:rPr>
              <a:t>Montossi</a:t>
            </a:r>
            <a:r>
              <a:rPr lang="en-GB" sz="1500" cap="all" dirty="0">
                <a:solidFill>
                  <a:schemeClr val="bg1"/>
                </a:solidFill>
              </a:rPr>
              <a:t> </a:t>
            </a:r>
            <a:r>
              <a:rPr lang="en-GB" sz="1500" dirty="0">
                <a:solidFill>
                  <a:schemeClr val="bg1"/>
                </a:solidFill>
              </a:rPr>
              <a:t>F.</a:t>
            </a:r>
            <a:endParaRPr lang="es-UY" sz="1500" dirty="0">
              <a:solidFill>
                <a:schemeClr val="bg1"/>
              </a:solidFill>
            </a:endParaRPr>
          </a:p>
        </p:txBody>
      </p:sp>
      <p:sp>
        <p:nvSpPr>
          <p:cNvPr id="12" name="11 CuadroTexto"/>
          <p:cNvSpPr txBox="1"/>
          <p:nvPr/>
        </p:nvSpPr>
        <p:spPr>
          <a:xfrm>
            <a:off x="8924" y="2194090"/>
            <a:ext cx="7560740" cy="1397986"/>
          </a:xfrm>
          <a:prstGeom prst="rect">
            <a:avLst/>
          </a:prstGeom>
          <a:noFill/>
        </p:spPr>
        <p:txBody>
          <a:bodyPr wrap="square" lIns="104306" tIns="52153" rIns="104306" bIns="52153" rtlCol="0">
            <a:spAutoFit/>
          </a:bodyPr>
          <a:lstStyle/>
          <a:p>
            <a:pPr algn="just"/>
            <a:r>
              <a:rPr lang="es-UY" sz="1400" dirty="0"/>
              <a:t>La ganadería vacuna presenta gran importancia para la economía Uruguaya. Por su parte, la categoría de vaca de descarte ocupa un lugar relevante dentro de la faena nacional, representando el 47,3%. La mejora en la calidad desde el punto de vista nutricional en esta categoría sería fundamental ya que a nivel mundial existen importantes cambios en los hábitos de consumo hacia carnes que favorezcan la salud humana. Por este motivo, el objetivo de este trabajo fue estudiar el efecto de diferentes estrategias nutricionales sobre la composición de ácidos grasos en </a:t>
            </a:r>
            <a:r>
              <a:rPr lang="es-UY" sz="1400" dirty="0" smtClean="0"/>
              <a:t>vacas de descarte</a:t>
            </a:r>
            <a:r>
              <a:rPr lang="es-UY" sz="1400" dirty="0" smtClean="0">
                <a:highlight>
                  <a:srgbClr val="FFFF00"/>
                </a:highlight>
              </a:rPr>
              <a:t> </a:t>
            </a:r>
            <a:r>
              <a:rPr lang="es-UY" sz="1400" dirty="0"/>
              <a:t>en Uruguay.</a:t>
            </a:r>
          </a:p>
        </p:txBody>
      </p:sp>
      <p:sp>
        <p:nvSpPr>
          <p:cNvPr id="15" name="14 CuadroTexto"/>
          <p:cNvSpPr txBox="1"/>
          <p:nvPr/>
        </p:nvSpPr>
        <p:spPr>
          <a:xfrm>
            <a:off x="8924" y="4202694"/>
            <a:ext cx="7560740" cy="1182543"/>
          </a:xfrm>
          <a:prstGeom prst="rect">
            <a:avLst/>
          </a:prstGeom>
          <a:noFill/>
        </p:spPr>
        <p:txBody>
          <a:bodyPr wrap="square" lIns="104306" tIns="52153" rIns="104306" bIns="52153" rtlCol="0">
            <a:spAutoFit/>
          </a:bodyPr>
          <a:lstStyle/>
          <a:p>
            <a:pPr algn="just"/>
            <a:r>
              <a:rPr lang="en-GB" sz="1400" dirty="0"/>
              <a:t>El </a:t>
            </a:r>
            <a:r>
              <a:rPr lang="en-GB" sz="1400" dirty="0" err="1"/>
              <a:t>experimento</a:t>
            </a:r>
            <a:r>
              <a:rPr lang="en-GB" sz="1400" dirty="0"/>
              <a:t> </a:t>
            </a:r>
            <a:r>
              <a:rPr lang="en-GB" sz="1400" dirty="0" err="1"/>
              <a:t>fue</a:t>
            </a:r>
            <a:r>
              <a:rPr lang="en-GB" sz="1400" dirty="0"/>
              <a:t> </a:t>
            </a:r>
            <a:r>
              <a:rPr lang="en-GB" sz="1400" dirty="0" err="1"/>
              <a:t>realizado</a:t>
            </a:r>
            <a:r>
              <a:rPr lang="en-GB" sz="1400" dirty="0"/>
              <a:t> en la </a:t>
            </a:r>
            <a:r>
              <a:rPr lang="en-GB" sz="1400" dirty="0" err="1"/>
              <a:t>Unidad</a:t>
            </a:r>
            <a:r>
              <a:rPr lang="en-GB" sz="1400" dirty="0"/>
              <a:t> Experimental “La Magnolia”, INIA Tacuarembó, </a:t>
            </a:r>
            <a:r>
              <a:rPr lang="en-GB" sz="1400" dirty="0" err="1"/>
              <a:t>combinando</a:t>
            </a:r>
            <a:r>
              <a:rPr lang="en-GB" sz="1400" dirty="0"/>
              <a:t> </a:t>
            </a:r>
            <a:r>
              <a:rPr lang="es-UY" sz="1400" dirty="0"/>
              <a:t>diferentes niveles de asignación de forraje (AF) pastoreando un cultivo de invierno de</a:t>
            </a:r>
            <a:r>
              <a:rPr lang="en-GB" sz="1400" i="1" dirty="0"/>
              <a:t> </a:t>
            </a:r>
            <a:r>
              <a:rPr lang="en-GB" sz="1400" i="1" dirty="0" err="1"/>
              <a:t>Avena</a:t>
            </a:r>
            <a:r>
              <a:rPr lang="en-GB" sz="1400" i="1" dirty="0"/>
              <a:t> </a:t>
            </a:r>
            <a:r>
              <a:rPr lang="en-GB" sz="1400" i="1" dirty="0" err="1"/>
              <a:t>strigosa</a:t>
            </a:r>
            <a:r>
              <a:rPr lang="en-GB" sz="1400" i="1" dirty="0"/>
              <a:t> cv. </a:t>
            </a:r>
            <a:r>
              <a:rPr lang="en-GB" sz="1400" i="1" dirty="0" err="1"/>
              <a:t>Azabache</a:t>
            </a:r>
            <a:r>
              <a:rPr lang="en-GB" sz="1400" i="1" dirty="0"/>
              <a:t> </a:t>
            </a:r>
            <a:r>
              <a:rPr lang="en-GB" sz="1400" dirty="0"/>
              <a:t>y </a:t>
            </a:r>
            <a:r>
              <a:rPr lang="en-GB" sz="1400" i="1" dirty="0" err="1"/>
              <a:t>Lolium</a:t>
            </a:r>
            <a:r>
              <a:rPr lang="en-GB" sz="1400" i="1" dirty="0"/>
              <a:t> </a:t>
            </a:r>
            <a:r>
              <a:rPr lang="en-GB" sz="1400" i="1" dirty="0" err="1"/>
              <a:t>multiflorum</a:t>
            </a:r>
            <a:r>
              <a:rPr lang="en-GB" sz="1400" i="1" dirty="0"/>
              <a:t> cv. INIA Camaro</a:t>
            </a:r>
            <a:r>
              <a:rPr lang="es-UY" sz="1400" dirty="0"/>
              <a:t> y el uso de un suplemento </a:t>
            </a:r>
            <a:r>
              <a:rPr lang="es-UY" sz="1400" dirty="0" smtClean="0"/>
              <a:t>(</a:t>
            </a:r>
            <a:r>
              <a:rPr lang="es-UY" sz="1400" dirty="0" err="1" smtClean="0"/>
              <a:t>afrechillo</a:t>
            </a:r>
            <a:r>
              <a:rPr lang="es-UY" sz="1400" dirty="0" smtClean="0"/>
              <a:t> de arroz</a:t>
            </a:r>
            <a:r>
              <a:rPr lang="es-UY" sz="1400" dirty="0"/>
              <a:t>; AA) durante 112 días</a:t>
            </a:r>
            <a:r>
              <a:rPr lang="en-GB" sz="1400" dirty="0"/>
              <a:t>. Treinta </a:t>
            </a:r>
            <a:r>
              <a:rPr lang="en-GB" sz="1400" dirty="0" err="1"/>
              <a:t>vacas</a:t>
            </a:r>
            <a:r>
              <a:rPr lang="en-GB" sz="1400" dirty="0"/>
              <a:t> Braford </a:t>
            </a:r>
            <a:r>
              <a:rPr lang="en-GB" sz="1400" dirty="0" err="1"/>
              <a:t>fueron</a:t>
            </a:r>
            <a:r>
              <a:rPr lang="en-GB" sz="1400" dirty="0"/>
              <a:t> </a:t>
            </a:r>
            <a:r>
              <a:rPr lang="en-GB" sz="1400" dirty="0" err="1"/>
              <a:t>asignadas</a:t>
            </a:r>
            <a:r>
              <a:rPr lang="en-GB" sz="1400" dirty="0"/>
              <a:t> </a:t>
            </a:r>
            <a:r>
              <a:rPr lang="en-GB" sz="1400" dirty="0" err="1"/>
              <a:t>aleatoriamente</a:t>
            </a:r>
            <a:r>
              <a:rPr lang="en-GB" sz="1400" dirty="0"/>
              <a:t> a </a:t>
            </a:r>
            <a:r>
              <a:rPr lang="en-GB" sz="1400" dirty="0" err="1"/>
              <a:t>tres</a:t>
            </a:r>
            <a:r>
              <a:rPr lang="en-GB" sz="1400" dirty="0"/>
              <a:t> </a:t>
            </a:r>
            <a:r>
              <a:rPr lang="en-GB" sz="1400" dirty="0" err="1"/>
              <a:t>tratamientos</a:t>
            </a:r>
            <a:r>
              <a:rPr lang="en-GB" sz="1400" dirty="0"/>
              <a:t>: T1: 2%PV </a:t>
            </a:r>
            <a:r>
              <a:rPr lang="en-GB" sz="1400" dirty="0" smtClean="0"/>
              <a:t> (peso vivo) </a:t>
            </a:r>
            <a:r>
              <a:rPr lang="en-GB" sz="1400" dirty="0"/>
              <a:t>AF; T2: 4%PV AF y T3: 2%PV AF + 0,8% PV de AA.</a:t>
            </a:r>
            <a:endParaRPr lang="es-UY" sz="1400" dirty="0"/>
          </a:p>
        </p:txBody>
      </p:sp>
      <p:sp>
        <p:nvSpPr>
          <p:cNvPr id="19" name="18 Rectángulo"/>
          <p:cNvSpPr/>
          <p:nvPr/>
        </p:nvSpPr>
        <p:spPr>
          <a:xfrm>
            <a:off x="0" y="9851629"/>
            <a:ext cx="7551335" cy="751655"/>
          </a:xfrm>
          <a:prstGeom prst="rect">
            <a:avLst/>
          </a:prstGeom>
        </p:spPr>
        <p:txBody>
          <a:bodyPr wrap="square" lIns="104306" tIns="52153" rIns="104306" bIns="52153">
            <a:spAutoFit/>
          </a:bodyPr>
          <a:lstStyle/>
          <a:p>
            <a:pPr algn="just"/>
            <a:r>
              <a:rPr lang="es-UY" sz="1400" dirty="0"/>
              <a:t>Bajo las condiciones en que fue llevado a cabo este estudio se pudo concluir que la carne de vacas de </a:t>
            </a:r>
            <a:r>
              <a:rPr lang="es-UY" sz="1400" dirty="0" smtClean="0"/>
              <a:t>descarte </a:t>
            </a:r>
            <a:r>
              <a:rPr lang="es-UY" sz="1400" dirty="0" err="1" smtClean="0"/>
              <a:t>Braford</a:t>
            </a:r>
            <a:r>
              <a:rPr lang="es-UY" sz="1400" dirty="0" smtClean="0"/>
              <a:t> alimentadas en verdeos de invierno presentan </a:t>
            </a:r>
            <a:r>
              <a:rPr lang="es-UY" sz="1400" dirty="0"/>
              <a:t>una mejor composición y proporción de ácidos grasos que promueven la salud humana.</a:t>
            </a:r>
          </a:p>
        </p:txBody>
      </p:sp>
      <p:sp>
        <p:nvSpPr>
          <p:cNvPr id="21" name="20 Rectángulo"/>
          <p:cNvSpPr/>
          <p:nvPr/>
        </p:nvSpPr>
        <p:spPr>
          <a:xfrm>
            <a:off x="4500711" y="5994772"/>
            <a:ext cx="2931960" cy="3213868"/>
          </a:xfrm>
          <a:prstGeom prst="rect">
            <a:avLst/>
          </a:prstGeom>
        </p:spPr>
        <p:txBody>
          <a:bodyPr wrap="square" lIns="104306" tIns="52153" rIns="104306" bIns="52153">
            <a:spAutoFit/>
          </a:bodyPr>
          <a:lstStyle/>
          <a:p>
            <a:pPr algn="ctr">
              <a:spcBef>
                <a:spcPts val="600"/>
              </a:spcBef>
              <a:spcAft>
                <a:spcPts val="600"/>
              </a:spcAft>
            </a:pPr>
            <a:r>
              <a:rPr lang="es-UY" sz="1400" dirty="0"/>
              <a:t>La mayor asignación de forraje determinó mayor concentración de AGP, principalmente de la serie n3 en el perfil lipídico, determinando una mayor relación AGPI/AGS. </a:t>
            </a:r>
          </a:p>
          <a:p>
            <a:pPr algn="ctr">
              <a:spcBef>
                <a:spcPts val="600"/>
              </a:spcBef>
              <a:spcAft>
                <a:spcPts val="600"/>
              </a:spcAft>
            </a:pPr>
            <a:r>
              <a:rPr lang="es-UY" sz="1400" dirty="0"/>
              <a:t>Los sistemas exclusivamente pastoriles tuvieron mejores relaciones n6/n3.</a:t>
            </a:r>
          </a:p>
          <a:p>
            <a:pPr algn="ctr">
              <a:spcBef>
                <a:spcPts val="600"/>
              </a:spcBef>
              <a:spcAft>
                <a:spcPts val="600"/>
              </a:spcAft>
            </a:pPr>
            <a:r>
              <a:rPr lang="es-UY" sz="1400" dirty="0"/>
              <a:t>La relación AGPI/AGS se encontró por debajo de los niveles deseados (mayor a 0,45) y la relación n6/n3 dentro de los rangos recomendados (menor a 4).</a:t>
            </a:r>
          </a:p>
        </p:txBody>
      </p:sp>
      <p:graphicFrame>
        <p:nvGraphicFramePr>
          <p:cNvPr id="25" name="24 Tabla"/>
          <p:cNvGraphicFramePr>
            <a:graphicFrameLocks noGrp="1"/>
          </p:cNvGraphicFramePr>
          <p:nvPr>
            <p:extLst>
              <p:ext uri="{D42A27DB-BD31-4B8C-83A1-F6EECF244321}">
                <p14:modId xmlns:p14="http://schemas.microsoft.com/office/powerpoint/2010/main" val="1878433751"/>
              </p:ext>
            </p:extLst>
          </p:nvPr>
        </p:nvGraphicFramePr>
        <p:xfrm>
          <a:off x="15887" y="6023085"/>
          <a:ext cx="4353460" cy="3123150"/>
        </p:xfrm>
        <a:graphic>
          <a:graphicData uri="http://schemas.openxmlformats.org/drawingml/2006/table">
            <a:tbl>
              <a:tblPr firstRow="1" firstCol="1" bandRow="1">
                <a:tableStyleId>{1FECB4D8-DB02-4DC6-A0A2-4F2EBAE1DC90}</a:tableStyleId>
              </a:tblPr>
              <a:tblGrid>
                <a:gridCol w="2384200">
                  <a:extLst>
                    <a:ext uri="{9D8B030D-6E8A-4147-A177-3AD203B41FA5}">
                      <a16:colId xmlns:a16="http://schemas.microsoft.com/office/drawing/2014/main" xmlns="" val="20000"/>
                    </a:ext>
                  </a:extLst>
                </a:gridCol>
                <a:gridCol w="492315">
                  <a:extLst>
                    <a:ext uri="{9D8B030D-6E8A-4147-A177-3AD203B41FA5}">
                      <a16:colId xmlns:a16="http://schemas.microsoft.com/office/drawing/2014/main" xmlns="" val="20001"/>
                    </a:ext>
                  </a:extLst>
                </a:gridCol>
                <a:gridCol w="492315">
                  <a:extLst>
                    <a:ext uri="{9D8B030D-6E8A-4147-A177-3AD203B41FA5}">
                      <a16:colId xmlns:a16="http://schemas.microsoft.com/office/drawing/2014/main" xmlns="" val="20002"/>
                    </a:ext>
                  </a:extLst>
                </a:gridCol>
                <a:gridCol w="492315">
                  <a:extLst>
                    <a:ext uri="{9D8B030D-6E8A-4147-A177-3AD203B41FA5}">
                      <a16:colId xmlns:a16="http://schemas.microsoft.com/office/drawing/2014/main" xmlns="" val="20003"/>
                    </a:ext>
                  </a:extLst>
                </a:gridCol>
                <a:gridCol w="492315">
                  <a:extLst>
                    <a:ext uri="{9D8B030D-6E8A-4147-A177-3AD203B41FA5}">
                      <a16:colId xmlns:a16="http://schemas.microsoft.com/office/drawing/2014/main" xmlns="" val="20005"/>
                    </a:ext>
                  </a:extLst>
                </a:gridCol>
              </a:tblGrid>
              <a:tr h="312315">
                <a:tc>
                  <a:txBody>
                    <a:bodyPr/>
                    <a:lstStyle/>
                    <a:p>
                      <a:pPr algn="ctr">
                        <a:lnSpc>
                          <a:spcPct val="115000"/>
                        </a:lnSpc>
                      </a:pPr>
                      <a:r>
                        <a:rPr lang="es-UY" sz="900" dirty="0">
                          <a:effectLst/>
                          <a:latin typeface="+mn-lt"/>
                          <a:cs typeface="Times New Roman"/>
                        </a:rPr>
                        <a:t>%</a:t>
                      </a:r>
                    </a:p>
                  </a:txBody>
                  <a:tcPr marL="49008" marR="49008" marT="0" marB="0" anchor="ctr"/>
                </a:tc>
                <a:tc>
                  <a:txBody>
                    <a:bodyPr/>
                    <a:lstStyle/>
                    <a:p>
                      <a:pPr algn="ctr">
                        <a:lnSpc>
                          <a:spcPct val="150000"/>
                        </a:lnSpc>
                        <a:spcAft>
                          <a:spcPts val="0"/>
                        </a:spcAft>
                      </a:pPr>
                      <a:r>
                        <a:rPr lang="es-UY" sz="900" dirty="0">
                          <a:effectLst/>
                        </a:rPr>
                        <a:t>T1</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T2</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T3</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P valor</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0"/>
                  </a:ext>
                </a:extLst>
              </a:tr>
              <a:tr h="312315">
                <a:tc>
                  <a:txBody>
                    <a:bodyPr/>
                    <a:lstStyle/>
                    <a:p>
                      <a:pPr>
                        <a:lnSpc>
                          <a:spcPct val="150000"/>
                        </a:lnSpc>
                        <a:spcAft>
                          <a:spcPts val="0"/>
                        </a:spcAft>
                      </a:pPr>
                      <a:r>
                        <a:rPr lang="es-UY" sz="900" dirty="0">
                          <a:effectLst/>
                        </a:rPr>
                        <a:t>Grasa intramuscular</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3,0</a:t>
                      </a:r>
                      <a:r>
                        <a:rPr lang="es-UY" sz="900" baseline="0" dirty="0">
                          <a:effectLst/>
                        </a:rPr>
                        <a:t> ab</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2,6 b</a:t>
                      </a:r>
                    </a:p>
                  </a:txBody>
                  <a:tcPr marL="49008" marR="49008" marT="0" marB="0" anchor="ctr"/>
                </a:tc>
                <a:tc>
                  <a:txBody>
                    <a:bodyPr/>
                    <a:lstStyle/>
                    <a:p>
                      <a:pPr algn="r">
                        <a:lnSpc>
                          <a:spcPct val="150000"/>
                        </a:lnSpc>
                        <a:spcAft>
                          <a:spcPts val="0"/>
                        </a:spcAft>
                      </a:pPr>
                      <a:r>
                        <a:rPr lang="es-UY" sz="900" dirty="0">
                          <a:effectLst/>
                        </a:rPr>
                        <a:t>3,7 a</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&lt; 0,05</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1"/>
                  </a:ext>
                </a:extLst>
              </a:tr>
              <a:tr h="312315">
                <a:tc>
                  <a:txBody>
                    <a:bodyPr/>
                    <a:lstStyle/>
                    <a:p>
                      <a:pPr>
                        <a:lnSpc>
                          <a:spcPct val="150000"/>
                        </a:lnSpc>
                        <a:spcAft>
                          <a:spcPts val="0"/>
                        </a:spcAft>
                      </a:pPr>
                      <a:r>
                        <a:rPr lang="es-UY" sz="900" dirty="0">
                          <a:effectLst/>
                        </a:rPr>
                        <a:t>Ácido</a:t>
                      </a:r>
                      <a:r>
                        <a:rPr lang="es-UY" sz="900" baseline="0" dirty="0">
                          <a:effectLst/>
                        </a:rPr>
                        <a:t> </a:t>
                      </a:r>
                      <a:r>
                        <a:rPr lang="es-UY" sz="900" baseline="0" dirty="0" err="1">
                          <a:effectLst/>
                        </a:rPr>
                        <a:t>linoleico</a:t>
                      </a:r>
                      <a:r>
                        <a:rPr lang="es-UY" sz="900" baseline="0" dirty="0">
                          <a:effectLst/>
                        </a:rPr>
                        <a:t> conjugado </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0,51</a:t>
                      </a: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0,53</a:t>
                      </a: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0,41</a:t>
                      </a:r>
                    </a:p>
                  </a:txBody>
                  <a:tcPr marL="49008" marR="49008" marT="0" marB="0" anchor="ctr"/>
                </a:tc>
                <a:tc>
                  <a:txBody>
                    <a:bodyPr/>
                    <a:lstStyle/>
                    <a:p>
                      <a:pPr algn="ctr">
                        <a:lnSpc>
                          <a:spcPct val="150000"/>
                        </a:lnSpc>
                        <a:spcAft>
                          <a:spcPts val="0"/>
                        </a:spcAft>
                      </a:pPr>
                      <a:r>
                        <a:rPr lang="es-UY" sz="900" dirty="0" err="1">
                          <a:effectLst/>
                        </a:rPr>
                        <a:t>ns</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2"/>
                  </a:ext>
                </a:extLst>
              </a:tr>
              <a:tr h="312315">
                <a:tc>
                  <a:txBody>
                    <a:bodyPr/>
                    <a:lstStyle/>
                    <a:p>
                      <a:pPr>
                        <a:lnSpc>
                          <a:spcPct val="150000"/>
                        </a:lnSpc>
                        <a:spcAft>
                          <a:spcPts val="0"/>
                        </a:spcAft>
                      </a:pPr>
                      <a:r>
                        <a:rPr lang="es-UY" sz="900" dirty="0">
                          <a:effectLst/>
                        </a:rPr>
                        <a:t>Ácidos grasos saturados (AGS)</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45,8</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45,0</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47,8</a:t>
                      </a:r>
                      <a:endParaRPr lang="es-UY" sz="900" dirty="0">
                        <a:effectLst/>
                        <a:latin typeface="+mn-lt"/>
                        <a:ea typeface="Calibri"/>
                        <a:cs typeface="Times New Roman"/>
                      </a:endParaRPr>
                    </a:p>
                  </a:txBody>
                  <a:tcPr marL="49008" marR="49008" marT="0" marB="0" anchor="ctr"/>
                </a:tc>
                <a:tc>
                  <a:txBody>
                    <a:bodyPr/>
                    <a:lstStyle/>
                    <a:p>
                      <a:pPr marL="0" marR="0" indent="0" algn="ctr" defTabSz="1043056" rtl="0" eaLnBrk="1" fontAlgn="auto" latinLnBrk="0" hangingPunct="1">
                        <a:lnSpc>
                          <a:spcPct val="150000"/>
                        </a:lnSpc>
                        <a:spcBef>
                          <a:spcPts val="0"/>
                        </a:spcBef>
                        <a:spcAft>
                          <a:spcPts val="0"/>
                        </a:spcAft>
                        <a:buClrTx/>
                        <a:buSzTx/>
                        <a:buFontTx/>
                        <a:buNone/>
                        <a:tabLst/>
                        <a:defRPr/>
                      </a:pPr>
                      <a:r>
                        <a:rPr lang="es-UY" sz="900" dirty="0" err="1">
                          <a:effectLst/>
                        </a:rPr>
                        <a:t>ns</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3"/>
                  </a:ext>
                </a:extLst>
              </a:tr>
              <a:tr h="312315">
                <a:tc>
                  <a:txBody>
                    <a:bodyPr/>
                    <a:lstStyle/>
                    <a:p>
                      <a:pPr marL="0" marR="0" indent="0" algn="l" defTabSz="1043056" rtl="0" eaLnBrk="1" fontAlgn="auto" latinLnBrk="0" hangingPunct="1">
                        <a:lnSpc>
                          <a:spcPct val="150000"/>
                        </a:lnSpc>
                        <a:spcBef>
                          <a:spcPts val="0"/>
                        </a:spcBef>
                        <a:spcAft>
                          <a:spcPts val="0"/>
                        </a:spcAft>
                        <a:buClrTx/>
                        <a:buSzTx/>
                        <a:buFontTx/>
                        <a:buNone/>
                        <a:tabLst/>
                        <a:defRPr/>
                      </a:pPr>
                      <a:r>
                        <a:rPr lang="es-UY" sz="900" dirty="0">
                          <a:effectLst/>
                        </a:rPr>
                        <a:t>Ácidos grasos </a:t>
                      </a:r>
                      <a:r>
                        <a:rPr lang="es-UY" sz="900" dirty="0" err="1">
                          <a:effectLst/>
                        </a:rPr>
                        <a:t>monoinsaturados</a:t>
                      </a:r>
                      <a:r>
                        <a:rPr lang="es-UY" sz="900" dirty="0">
                          <a:effectLst/>
                        </a:rPr>
                        <a:t> (AGM)</a:t>
                      </a:r>
                      <a:endParaRPr lang="es-UY" sz="900" dirty="0">
                        <a:effectLst/>
                        <a:latin typeface="+mn-lt"/>
                        <a:ea typeface="Calibri"/>
                        <a:cs typeface="Times New Roman"/>
                      </a:endParaRPr>
                    </a:p>
                  </a:txBody>
                  <a:tcPr marL="49008" marR="49008" marT="0" marB="0" anchor="b"/>
                </a:tc>
                <a:tc>
                  <a:txBody>
                    <a:bodyPr/>
                    <a:lstStyle/>
                    <a:p>
                      <a:pPr algn="r">
                        <a:lnSpc>
                          <a:spcPct val="150000"/>
                        </a:lnSpc>
                        <a:spcAft>
                          <a:spcPts val="0"/>
                        </a:spcAft>
                      </a:pPr>
                      <a:r>
                        <a:rPr lang="es-UY" sz="900" dirty="0">
                          <a:effectLst/>
                        </a:rPr>
                        <a:t>48,7</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48,0</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47,2</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err="1">
                          <a:effectLst/>
                        </a:rPr>
                        <a:t>ns</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4"/>
                  </a:ext>
                </a:extLst>
              </a:tr>
              <a:tr h="312315">
                <a:tc>
                  <a:txBody>
                    <a:bodyPr/>
                    <a:lstStyle/>
                    <a:p>
                      <a:pPr marL="0" marR="0" indent="0" algn="l" defTabSz="1043056" rtl="0" eaLnBrk="1" fontAlgn="auto" latinLnBrk="0" hangingPunct="1">
                        <a:lnSpc>
                          <a:spcPct val="150000"/>
                        </a:lnSpc>
                        <a:spcBef>
                          <a:spcPts val="0"/>
                        </a:spcBef>
                        <a:spcAft>
                          <a:spcPts val="0"/>
                        </a:spcAft>
                        <a:buClrTx/>
                        <a:buSzTx/>
                        <a:buFontTx/>
                        <a:buNone/>
                        <a:tabLst/>
                        <a:defRPr/>
                      </a:pPr>
                      <a:r>
                        <a:rPr lang="es-UY" sz="900" dirty="0">
                          <a:effectLst/>
                        </a:rPr>
                        <a:t>Ácidos grasos poliinsaturados (AGP)</a:t>
                      </a:r>
                      <a:endParaRPr lang="es-UY" sz="900" dirty="0">
                        <a:effectLst/>
                        <a:latin typeface="+mn-lt"/>
                        <a:ea typeface="Calibri"/>
                        <a:cs typeface="Times New Roman"/>
                      </a:endParaRPr>
                    </a:p>
                  </a:txBody>
                  <a:tcPr marL="49008" marR="49008" marT="0" marB="0" anchor="b"/>
                </a:tc>
                <a:tc>
                  <a:txBody>
                    <a:bodyPr/>
                    <a:lstStyle/>
                    <a:p>
                      <a:pPr algn="r">
                        <a:lnSpc>
                          <a:spcPct val="150000"/>
                        </a:lnSpc>
                        <a:spcAft>
                          <a:spcPts val="0"/>
                        </a:spcAft>
                      </a:pPr>
                      <a:r>
                        <a:rPr lang="es-UY" sz="900" dirty="0">
                          <a:effectLst/>
                        </a:rPr>
                        <a:t>5,0 b</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6,4 a</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4,6 b</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&lt; 0,05</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5"/>
                  </a:ext>
                </a:extLst>
              </a:tr>
              <a:tr h="312315">
                <a:tc>
                  <a:txBody>
                    <a:bodyPr/>
                    <a:lstStyle/>
                    <a:p>
                      <a:pPr algn="l">
                        <a:lnSpc>
                          <a:spcPct val="150000"/>
                        </a:lnSpc>
                        <a:spcAft>
                          <a:spcPts val="0"/>
                        </a:spcAft>
                      </a:pPr>
                      <a:r>
                        <a:rPr lang="es-UY" sz="900" dirty="0">
                          <a:effectLst/>
                        </a:rPr>
                        <a:t>AGP/AGS</a:t>
                      </a:r>
                      <a:endParaRPr lang="es-UY" sz="900" dirty="0">
                        <a:effectLst/>
                        <a:latin typeface="+mn-lt"/>
                        <a:ea typeface="Calibri"/>
                        <a:cs typeface="Times New Roman"/>
                      </a:endParaRPr>
                    </a:p>
                  </a:txBody>
                  <a:tcPr marL="49008" marR="49008" marT="0" marB="0" anchor="b"/>
                </a:tc>
                <a:tc>
                  <a:txBody>
                    <a:bodyPr/>
                    <a:lstStyle/>
                    <a:p>
                      <a:pPr algn="r">
                        <a:lnSpc>
                          <a:spcPct val="150000"/>
                        </a:lnSpc>
                        <a:spcAft>
                          <a:spcPts val="0"/>
                        </a:spcAft>
                      </a:pPr>
                      <a:r>
                        <a:rPr lang="es-UY" sz="900" dirty="0">
                          <a:effectLst/>
                        </a:rPr>
                        <a:t>0,11 b</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0,14 a</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0,10 b</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&lt; 0,05</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6"/>
                  </a:ext>
                </a:extLst>
              </a:tr>
              <a:tr h="312315">
                <a:tc>
                  <a:txBody>
                    <a:bodyPr/>
                    <a:lstStyle/>
                    <a:p>
                      <a:pPr algn="l">
                        <a:lnSpc>
                          <a:spcPct val="150000"/>
                        </a:lnSpc>
                        <a:spcAft>
                          <a:spcPts val="0"/>
                        </a:spcAft>
                      </a:pPr>
                      <a:r>
                        <a:rPr lang="es-UY" sz="900" dirty="0">
                          <a:effectLst/>
                          <a:latin typeface="+mn-lt"/>
                          <a:ea typeface="Calibri"/>
                          <a:cs typeface="Times New Roman"/>
                        </a:rPr>
                        <a:t>n6</a:t>
                      </a:r>
                    </a:p>
                  </a:txBody>
                  <a:tcPr marL="49008" marR="49008" marT="0" marB="0" anchor="b"/>
                </a:tc>
                <a:tc>
                  <a:txBody>
                    <a:bodyPr/>
                    <a:lstStyle/>
                    <a:p>
                      <a:pPr algn="r">
                        <a:lnSpc>
                          <a:spcPct val="150000"/>
                        </a:lnSpc>
                        <a:spcAft>
                          <a:spcPts val="0"/>
                        </a:spcAft>
                      </a:pPr>
                      <a:r>
                        <a:rPr lang="es-UY" sz="900" dirty="0">
                          <a:effectLst/>
                          <a:latin typeface="+mn-lt"/>
                          <a:ea typeface="Calibri"/>
                          <a:cs typeface="Times New Roman"/>
                        </a:rPr>
                        <a:t>3,1</a:t>
                      </a: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4,1</a:t>
                      </a: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3,4</a:t>
                      </a:r>
                    </a:p>
                  </a:txBody>
                  <a:tcPr marL="49008" marR="49008" marT="0" marB="0" anchor="ctr"/>
                </a:tc>
                <a:tc>
                  <a:txBody>
                    <a:bodyPr/>
                    <a:lstStyle/>
                    <a:p>
                      <a:pPr algn="ctr">
                        <a:lnSpc>
                          <a:spcPct val="150000"/>
                        </a:lnSpc>
                        <a:spcAft>
                          <a:spcPts val="0"/>
                        </a:spcAft>
                      </a:pPr>
                      <a:r>
                        <a:rPr lang="es-UY" sz="900" dirty="0" err="1">
                          <a:effectLst/>
                          <a:latin typeface="+mn-lt"/>
                          <a:ea typeface="Calibri"/>
                          <a:cs typeface="Times New Roman"/>
                        </a:rPr>
                        <a:t>ns</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8"/>
                  </a:ext>
                </a:extLst>
              </a:tr>
              <a:tr h="312315">
                <a:tc>
                  <a:txBody>
                    <a:bodyPr/>
                    <a:lstStyle/>
                    <a:p>
                      <a:pPr algn="l">
                        <a:lnSpc>
                          <a:spcPct val="150000"/>
                        </a:lnSpc>
                        <a:spcAft>
                          <a:spcPts val="0"/>
                        </a:spcAft>
                      </a:pPr>
                      <a:r>
                        <a:rPr lang="es-UY" sz="900" dirty="0">
                          <a:effectLst/>
                          <a:latin typeface="+mn-lt"/>
                          <a:ea typeface="Calibri"/>
                          <a:cs typeface="Times New Roman"/>
                        </a:rPr>
                        <a:t>n3</a:t>
                      </a:r>
                    </a:p>
                  </a:txBody>
                  <a:tcPr marL="49008" marR="49008" marT="0" marB="0" anchor="b"/>
                </a:tc>
                <a:tc>
                  <a:txBody>
                    <a:bodyPr/>
                    <a:lstStyle/>
                    <a:p>
                      <a:pPr algn="r">
                        <a:lnSpc>
                          <a:spcPct val="150000"/>
                        </a:lnSpc>
                        <a:spcAft>
                          <a:spcPts val="0"/>
                        </a:spcAft>
                      </a:pPr>
                      <a:r>
                        <a:rPr lang="es-UY" sz="900" dirty="0">
                          <a:effectLst/>
                          <a:latin typeface="+mn-lt"/>
                          <a:ea typeface="Calibri"/>
                          <a:cs typeface="Times New Roman"/>
                        </a:rPr>
                        <a:t>1,9 b</a:t>
                      </a: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2,4</a:t>
                      </a:r>
                      <a:r>
                        <a:rPr lang="es-UY" sz="900" baseline="0" dirty="0">
                          <a:effectLst/>
                          <a:latin typeface="+mn-lt"/>
                          <a:ea typeface="Calibri"/>
                          <a:cs typeface="Times New Roman"/>
                        </a:rPr>
                        <a:t> a</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latin typeface="+mn-lt"/>
                          <a:ea typeface="Calibri"/>
                          <a:cs typeface="Times New Roman"/>
                        </a:rPr>
                        <a:t>1,2 b</a:t>
                      </a:r>
                    </a:p>
                  </a:txBody>
                  <a:tcPr marL="49008" marR="49008" marT="0" marB="0" anchor="ctr"/>
                </a:tc>
                <a:tc>
                  <a:txBody>
                    <a:bodyPr/>
                    <a:lstStyle/>
                    <a:p>
                      <a:pPr marL="0" marR="0" indent="0" algn="ctr" defTabSz="1043056" rtl="0" eaLnBrk="1" fontAlgn="auto" latinLnBrk="0" hangingPunct="1">
                        <a:lnSpc>
                          <a:spcPct val="150000"/>
                        </a:lnSpc>
                        <a:spcBef>
                          <a:spcPts val="0"/>
                        </a:spcBef>
                        <a:spcAft>
                          <a:spcPts val="0"/>
                        </a:spcAft>
                        <a:buClrTx/>
                        <a:buSzTx/>
                        <a:buFontTx/>
                        <a:buNone/>
                        <a:tabLst/>
                        <a:defRPr/>
                      </a:pPr>
                      <a:r>
                        <a:rPr lang="es-UY" sz="900" dirty="0">
                          <a:effectLst/>
                        </a:rPr>
                        <a:t>&lt; 0,01</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9"/>
                  </a:ext>
                </a:extLst>
              </a:tr>
              <a:tr h="312315">
                <a:tc>
                  <a:txBody>
                    <a:bodyPr/>
                    <a:lstStyle/>
                    <a:p>
                      <a:pPr algn="l">
                        <a:lnSpc>
                          <a:spcPct val="150000"/>
                        </a:lnSpc>
                        <a:spcAft>
                          <a:spcPts val="0"/>
                        </a:spcAft>
                      </a:pPr>
                      <a:r>
                        <a:rPr lang="es-UY" sz="900" dirty="0">
                          <a:effectLst/>
                        </a:rPr>
                        <a:t>n6/n3</a:t>
                      </a:r>
                      <a:endParaRPr lang="es-UY" sz="900" dirty="0">
                        <a:effectLst/>
                        <a:latin typeface="+mn-lt"/>
                        <a:ea typeface="Calibri"/>
                        <a:cs typeface="Times New Roman"/>
                      </a:endParaRPr>
                    </a:p>
                  </a:txBody>
                  <a:tcPr marL="49008" marR="49008" marT="0" marB="0" anchor="b"/>
                </a:tc>
                <a:tc>
                  <a:txBody>
                    <a:bodyPr/>
                    <a:lstStyle/>
                    <a:p>
                      <a:pPr algn="r">
                        <a:lnSpc>
                          <a:spcPct val="150000"/>
                        </a:lnSpc>
                        <a:spcAft>
                          <a:spcPts val="0"/>
                        </a:spcAft>
                      </a:pPr>
                      <a:r>
                        <a:rPr lang="es-UY" sz="900" dirty="0">
                          <a:effectLst/>
                        </a:rPr>
                        <a:t>1,7</a:t>
                      </a:r>
                      <a:r>
                        <a:rPr lang="es-UY" sz="900" baseline="0" dirty="0">
                          <a:effectLst/>
                        </a:rPr>
                        <a:t> </a:t>
                      </a:r>
                      <a:r>
                        <a:rPr lang="es-UY" sz="900" dirty="0">
                          <a:effectLst/>
                        </a:rPr>
                        <a:t>b</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1,8</a:t>
                      </a:r>
                      <a:r>
                        <a:rPr lang="es-UY" sz="900" baseline="0" dirty="0">
                          <a:effectLst/>
                        </a:rPr>
                        <a:t> </a:t>
                      </a:r>
                      <a:r>
                        <a:rPr lang="es-UY" sz="900" dirty="0">
                          <a:effectLst/>
                        </a:rPr>
                        <a:t>b</a:t>
                      </a:r>
                      <a:endParaRPr lang="es-UY" sz="900" dirty="0">
                        <a:effectLst/>
                        <a:latin typeface="+mn-lt"/>
                        <a:ea typeface="Calibri"/>
                        <a:cs typeface="Times New Roman"/>
                      </a:endParaRPr>
                    </a:p>
                  </a:txBody>
                  <a:tcPr marL="49008" marR="49008" marT="0" marB="0" anchor="ctr"/>
                </a:tc>
                <a:tc>
                  <a:txBody>
                    <a:bodyPr/>
                    <a:lstStyle/>
                    <a:p>
                      <a:pPr algn="r">
                        <a:lnSpc>
                          <a:spcPct val="150000"/>
                        </a:lnSpc>
                        <a:spcAft>
                          <a:spcPts val="0"/>
                        </a:spcAft>
                      </a:pPr>
                      <a:r>
                        <a:rPr lang="es-UY" sz="900" dirty="0">
                          <a:effectLst/>
                        </a:rPr>
                        <a:t>2,9 a</a:t>
                      </a:r>
                      <a:endParaRPr lang="es-UY" sz="900" dirty="0">
                        <a:effectLst/>
                        <a:latin typeface="+mn-lt"/>
                        <a:ea typeface="Calibri"/>
                        <a:cs typeface="Times New Roman"/>
                      </a:endParaRPr>
                    </a:p>
                  </a:txBody>
                  <a:tcPr marL="49008" marR="49008" marT="0" marB="0" anchor="ctr"/>
                </a:tc>
                <a:tc>
                  <a:txBody>
                    <a:bodyPr/>
                    <a:lstStyle/>
                    <a:p>
                      <a:pPr algn="ctr">
                        <a:lnSpc>
                          <a:spcPct val="150000"/>
                        </a:lnSpc>
                        <a:spcAft>
                          <a:spcPts val="0"/>
                        </a:spcAft>
                      </a:pPr>
                      <a:r>
                        <a:rPr lang="es-UY" sz="900" dirty="0">
                          <a:effectLst/>
                        </a:rPr>
                        <a:t>&lt; 0,01</a:t>
                      </a:r>
                      <a:endParaRPr lang="es-UY" sz="900" dirty="0">
                        <a:effectLst/>
                        <a:latin typeface="+mn-lt"/>
                        <a:ea typeface="Calibri"/>
                        <a:cs typeface="Times New Roman"/>
                      </a:endParaRPr>
                    </a:p>
                  </a:txBody>
                  <a:tcPr marL="49008" marR="49008" marT="0" marB="0" anchor="ctr"/>
                </a:tc>
                <a:extLst>
                  <a:ext uri="{0D108BD9-81ED-4DB2-BD59-A6C34878D82A}">
                    <a16:rowId xmlns:a16="http://schemas.microsoft.com/office/drawing/2014/main" xmlns="" val="10007"/>
                  </a:ext>
                </a:extLst>
              </a:tr>
            </a:tbl>
          </a:graphicData>
        </a:graphic>
      </p:graphicFrame>
      <p:sp>
        <p:nvSpPr>
          <p:cNvPr id="4" name="3 Rectángulo"/>
          <p:cNvSpPr/>
          <p:nvPr/>
        </p:nvSpPr>
        <p:spPr>
          <a:xfrm>
            <a:off x="8924" y="13648"/>
            <a:ext cx="7552339" cy="1602284"/>
          </a:xfrm>
          <a:prstGeom prst="rect">
            <a:avLst/>
          </a:prstGeom>
          <a:solidFill>
            <a:srgbClr val="1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srgbClr val="003300"/>
              </a:solidFill>
            </a:endParaRPr>
          </a:p>
        </p:txBody>
      </p:sp>
      <p:sp>
        <p:nvSpPr>
          <p:cNvPr id="27" name="26 CuadroTexto"/>
          <p:cNvSpPr txBox="1"/>
          <p:nvPr/>
        </p:nvSpPr>
        <p:spPr>
          <a:xfrm>
            <a:off x="1620391" y="18108"/>
            <a:ext cx="5903019" cy="936321"/>
          </a:xfrm>
          <a:prstGeom prst="rect">
            <a:avLst/>
          </a:prstGeom>
          <a:noFill/>
        </p:spPr>
        <p:txBody>
          <a:bodyPr wrap="square" lIns="104306" tIns="52153" rIns="104306" bIns="52153" rtlCol="0">
            <a:spAutoFit/>
          </a:bodyPr>
          <a:lstStyle/>
          <a:p>
            <a:pPr algn="ctr"/>
            <a:r>
              <a:rPr lang="es-UY" sz="1800" b="1" cap="all" dirty="0">
                <a:solidFill>
                  <a:schemeClr val="bg1"/>
                </a:solidFill>
              </a:rPr>
              <a:t>efecto de los sistemas de producción sobre el perfil de ácidos grasos de vacas de descarte de la raza </a:t>
            </a:r>
            <a:r>
              <a:rPr lang="es-UY" sz="1800" b="1" cap="all" dirty="0" err="1">
                <a:solidFill>
                  <a:schemeClr val="bg1"/>
                </a:solidFill>
              </a:rPr>
              <a:t>braford</a:t>
            </a:r>
            <a:r>
              <a:rPr lang="es-UY" sz="1800" b="1" cap="all" dirty="0">
                <a:solidFill>
                  <a:schemeClr val="bg1"/>
                </a:solidFill>
              </a:rPr>
              <a:t> en Uruguay</a:t>
            </a:r>
            <a:endParaRPr lang="es-UY" sz="1800" dirty="0">
              <a:solidFill>
                <a:schemeClr val="bg1"/>
              </a:solidFill>
            </a:endParaRPr>
          </a:p>
        </p:txBody>
      </p:sp>
      <p:sp>
        <p:nvSpPr>
          <p:cNvPr id="28" name="27 CuadroTexto"/>
          <p:cNvSpPr txBox="1"/>
          <p:nvPr/>
        </p:nvSpPr>
        <p:spPr>
          <a:xfrm>
            <a:off x="2340471" y="954212"/>
            <a:ext cx="4984399" cy="690100"/>
          </a:xfrm>
          <a:prstGeom prst="rect">
            <a:avLst/>
          </a:prstGeom>
          <a:noFill/>
        </p:spPr>
        <p:txBody>
          <a:bodyPr wrap="square" lIns="104306" tIns="52153" rIns="104306" bIns="52153" rtlCol="0">
            <a:spAutoFit/>
          </a:bodyPr>
          <a:lstStyle/>
          <a:p>
            <a:pPr algn="ctr"/>
            <a:r>
              <a:rPr lang="en-GB" sz="1400" b="1" dirty="0">
                <a:solidFill>
                  <a:schemeClr val="bg1"/>
                </a:solidFill>
              </a:rPr>
              <a:t>Lagomarsino</a:t>
            </a:r>
            <a:r>
              <a:rPr lang="en-GB" sz="1400" b="1" cap="all" dirty="0">
                <a:solidFill>
                  <a:schemeClr val="bg1"/>
                </a:solidFill>
              </a:rPr>
              <a:t> </a:t>
            </a:r>
            <a:r>
              <a:rPr lang="en-GB" sz="1400" b="1" dirty="0">
                <a:solidFill>
                  <a:schemeClr val="bg1"/>
                </a:solidFill>
              </a:rPr>
              <a:t>X</a:t>
            </a:r>
            <a:r>
              <a:rPr lang="en-GB" sz="1400" b="1" baseline="30000" dirty="0">
                <a:solidFill>
                  <a:schemeClr val="bg1"/>
                </a:solidFill>
              </a:rPr>
              <a:t>1</a:t>
            </a:r>
            <a:r>
              <a:rPr lang="en-GB" sz="1400" b="1" dirty="0">
                <a:solidFill>
                  <a:schemeClr val="bg1"/>
                </a:solidFill>
              </a:rPr>
              <a:t>., Montossi</a:t>
            </a:r>
            <a:r>
              <a:rPr lang="en-GB" sz="1400" b="1" cap="all" dirty="0">
                <a:solidFill>
                  <a:schemeClr val="bg1"/>
                </a:solidFill>
              </a:rPr>
              <a:t> </a:t>
            </a:r>
            <a:r>
              <a:rPr lang="en-GB" sz="1400" b="1" dirty="0">
                <a:solidFill>
                  <a:schemeClr val="bg1"/>
                </a:solidFill>
              </a:rPr>
              <a:t>F</a:t>
            </a:r>
            <a:r>
              <a:rPr lang="en-GB" sz="1400" b="1" baseline="30000" dirty="0">
                <a:solidFill>
                  <a:schemeClr val="bg1"/>
                </a:solidFill>
              </a:rPr>
              <a:t>2</a:t>
            </a:r>
            <a:r>
              <a:rPr lang="en-GB" sz="1400" b="1" dirty="0">
                <a:solidFill>
                  <a:schemeClr val="bg1"/>
                </a:solidFill>
              </a:rPr>
              <a:t>. </a:t>
            </a:r>
          </a:p>
          <a:p>
            <a:pPr algn="ctr"/>
            <a:r>
              <a:rPr lang="en-GB" sz="1200" b="1" baseline="30000" dirty="0">
                <a:solidFill>
                  <a:schemeClr val="bg1"/>
                </a:solidFill>
              </a:rPr>
              <a:t>1</a:t>
            </a:r>
            <a:r>
              <a:rPr lang="en-GB" sz="1200" b="1" dirty="0">
                <a:solidFill>
                  <a:schemeClr val="bg1"/>
                </a:solidFill>
              </a:rPr>
              <a:t> Facultad de </a:t>
            </a:r>
            <a:r>
              <a:rPr lang="en-GB" sz="1200" b="1" dirty="0" err="1">
                <a:solidFill>
                  <a:schemeClr val="bg1"/>
                </a:solidFill>
              </a:rPr>
              <a:t>Ciencias</a:t>
            </a:r>
            <a:r>
              <a:rPr lang="en-GB" sz="1200" b="1" dirty="0">
                <a:solidFill>
                  <a:schemeClr val="bg1"/>
                </a:solidFill>
              </a:rPr>
              <a:t> </a:t>
            </a:r>
            <a:r>
              <a:rPr lang="en-GB" sz="1200" b="1" dirty="0" err="1">
                <a:solidFill>
                  <a:schemeClr val="bg1"/>
                </a:solidFill>
              </a:rPr>
              <a:t>Agrarias</a:t>
            </a:r>
            <a:r>
              <a:rPr lang="en-GB" sz="1200" b="1" dirty="0">
                <a:solidFill>
                  <a:schemeClr val="bg1"/>
                </a:solidFill>
              </a:rPr>
              <a:t>, UDE, Uruguay. </a:t>
            </a:r>
            <a:endParaRPr lang="en-GB" sz="1200" b="1" dirty="0" smtClean="0">
              <a:solidFill>
                <a:schemeClr val="bg1"/>
              </a:solidFill>
            </a:endParaRPr>
          </a:p>
          <a:p>
            <a:pPr algn="ctr"/>
            <a:r>
              <a:rPr lang="en-GB" sz="1200" b="1" dirty="0" smtClean="0">
                <a:solidFill>
                  <a:schemeClr val="bg1"/>
                </a:solidFill>
              </a:rPr>
              <a:t>2 </a:t>
            </a:r>
            <a:r>
              <a:rPr lang="en-GB" sz="1200" b="1" dirty="0">
                <a:solidFill>
                  <a:schemeClr val="bg1"/>
                </a:solidFill>
              </a:rPr>
              <a:t>Instituto Nacional de </a:t>
            </a:r>
            <a:r>
              <a:rPr lang="en-GB" sz="1200" b="1" dirty="0" err="1">
                <a:solidFill>
                  <a:schemeClr val="bg1"/>
                </a:solidFill>
              </a:rPr>
              <a:t>Investigaciones</a:t>
            </a:r>
            <a:r>
              <a:rPr lang="en-GB" sz="1200" b="1" dirty="0">
                <a:solidFill>
                  <a:schemeClr val="bg1"/>
                </a:solidFill>
              </a:rPr>
              <a:t> </a:t>
            </a:r>
            <a:r>
              <a:rPr lang="en-GB" sz="1200" b="1" dirty="0" err="1">
                <a:solidFill>
                  <a:schemeClr val="bg1"/>
                </a:solidFill>
              </a:rPr>
              <a:t>Agropecuarias</a:t>
            </a:r>
            <a:r>
              <a:rPr lang="en-GB" sz="1200" b="1" dirty="0">
                <a:solidFill>
                  <a:schemeClr val="bg1"/>
                </a:solidFill>
              </a:rPr>
              <a:t> (INIA), Uruguay.</a:t>
            </a:r>
            <a:r>
              <a:rPr lang="en-GB" sz="1200" dirty="0">
                <a:solidFill>
                  <a:schemeClr val="bg1"/>
                </a:solidFill>
              </a:rPr>
              <a:t> </a:t>
            </a:r>
            <a:endParaRPr lang="es-UY" sz="1400" dirty="0">
              <a:solidFill>
                <a:schemeClr val="bg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7" y="14123"/>
            <a:ext cx="1538323" cy="86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28 Rectángulo"/>
          <p:cNvSpPr/>
          <p:nvPr/>
        </p:nvSpPr>
        <p:spPr>
          <a:xfrm>
            <a:off x="16990" y="1633266"/>
            <a:ext cx="7552339" cy="543808"/>
          </a:xfrm>
          <a:prstGeom prst="rect">
            <a:avLst/>
          </a:prstGeom>
          <a:solidFill>
            <a:srgbClr val="1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Y" b="1" dirty="0">
                <a:solidFill>
                  <a:schemeClr val="bg1"/>
                </a:solidFill>
              </a:rPr>
              <a:t>	INTRODUCCIÓN</a:t>
            </a:r>
          </a:p>
        </p:txBody>
      </p:sp>
      <p:sp>
        <p:nvSpPr>
          <p:cNvPr id="6" name="5 Elipse"/>
          <p:cNvSpPr/>
          <p:nvPr/>
        </p:nvSpPr>
        <p:spPr>
          <a:xfrm>
            <a:off x="258751" y="1609904"/>
            <a:ext cx="641560" cy="584186"/>
          </a:xfrm>
          <a:prstGeom prst="ellipse">
            <a:avLst/>
          </a:prstGeom>
          <a:solidFill>
            <a:srgbClr val="13303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dirty="0"/>
              <a:t>1</a:t>
            </a:r>
          </a:p>
        </p:txBody>
      </p:sp>
      <p:sp>
        <p:nvSpPr>
          <p:cNvPr id="30" name="29 Rectángulo"/>
          <p:cNvSpPr/>
          <p:nvPr/>
        </p:nvSpPr>
        <p:spPr>
          <a:xfrm>
            <a:off x="16990" y="1633266"/>
            <a:ext cx="7552339" cy="543808"/>
          </a:xfrm>
          <a:prstGeom prst="rect">
            <a:avLst/>
          </a:prstGeom>
          <a:solidFill>
            <a:srgbClr val="1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Y" b="1" dirty="0">
                <a:solidFill>
                  <a:schemeClr val="bg1"/>
                </a:solidFill>
              </a:rPr>
              <a:t>	</a:t>
            </a:r>
            <a:r>
              <a:rPr lang="es-UY" sz="1800" b="1" dirty="0">
                <a:solidFill>
                  <a:schemeClr val="bg1"/>
                </a:solidFill>
              </a:rPr>
              <a:t>INTRODUCCIÓN</a:t>
            </a:r>
            <a:endParaRPr lang="es-UY" b="1" dirty="0">
              <a:solidFill>
                <a:schemeClr val="bg1"/>
              </a:solidFill>
            </a:endParaRPr>
          </a:p>
        </p:txBody>
      </p:sp>
      <p:sp>
        <p:nvSpPr>
          <p:cNvPr id="31" name="30 Elipse"/>
          <p:cNvSpPr/>
          <p:nvPr/>
        </p:nvSpPr>
        <p:spPr>
          <a:xfrm>
            <a:off x="258751" y="1602284"/>
            <a:ext cx="641560" cy="584186"/>
          </a:xfrm>
          <a:prstGeom prst="ellipse">
            <a:avLst/>
          </a:prstGeom>
          <a:solidFill>
            <a:srgbClr val="13303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dirty="0"/>
              <a:t>1</a:t>
            </a:r>
          </a:p>
        </p:txBody>
      </p:sp>
      <p:sp>
        <p:nvSpPr>
          <p:cNvPr id="32" name="31 Rectángulo"/>
          <p:cNvSpPr/>
          <p:nvPr/>
        </p:nvSpPr>
        <p:spPr>
          <a:xfrm>
            <a:off x="15888" y="3649490"/>
            <a:ext cx="7552339" cy="543808"/>
          </a:xfrm>
          <a:prstGeom prst="rect">
            <a:avLst/>
          </a:prstGeom>
          <a:solidFill>
            <a:srgbClr val="1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Y" b="1" dirty="0">
                <a:solidFill>
                  <a:schemeClr val="bg1"/>
                </a:solidFill>
              </a:rPr>
              <a:t>	</a:t>
            </a:r>
            <a:r>
              <a:rPr lang="es-UY" sz="1800" b="1" dirty="0">
                <a:solidFill>
                  <a:schemeClr val="bg1"/>
                </a:solidFill>
              </a:rPr>
              <a:t>MATERIALES Y MÉTODOS</a:t>
            </a:r>
            <a:endParaRPr lang="es-UY" b="1" dirty="0">
              <a:solidFill>
                <a:schemeClr val="bg1"/>
              </a:solidFill>
            </a:endParaRPr>
          </a:p>
        </p:txBody>
      </p:sp>
      <p:sp>
        <p:nvSpPr>
          <p:cNvPr id="33" name="32 Elipse"/>
          <p:cNvSpPr/>
          <p:nvPr/>
        </p:nvSpPr>
        <p:spPr>
          <a:xfrm>
            <a:off x="244949" y="3618508"/>
            <a:ext cx="641560" cy="584186"/>
          </a:xfrm>
          <a:prstGeom prst="ellipse">
            <a:avLst/>
          </a:prstGeom>
          <a:solidFill>
            <a:srgbClr val="13303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dirty="0"/>
              <a:t>2</a:t>
            </a:r>
          </a:p>
        </p:txBody>
      </p:sp>
      <p:sp>
        <p:nvSpPr>
          <p:cNvPr id="34" name="33 Rectángulo"/>
          <p:cNvSpPr/>
          <p:nvPr/>
        </p:nvSpPr>
        <p:spPr>
          <a:xfrm>
            <a:off x="11696" y="5449690"/>
            <a:ext cx="7552339" cy="543808"/>
          </a:xfrm>
          <a:prstGeom prst="rect">
            <a:avLst/>
          </a:prstGeom>
          <a:solidFill>
            <a:srgbClr val="1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Y" b="1" dirty="0">
                <a:solidFill>
                  <a:schemeClr val="bg1"/>
                </a:solidFill>
              </a:rPr>
              <a:t>	</a:t>
            </a:r>
            <a:r>
              <a:rPr lang="es-UY" sz="1800" b="1" dirty="0">
                <a:solidFill>
                  <a:schemeClr val="bg1"/>
                </a:solidFill>
              </a:rPr>
              <a:t>RESULTADOS</a:t>
            </a:r>
            <a:endParaRPr lang="es-UY" b="1" dirty="0">
              <a:solidFill>
                <a:schemeClr val="bg1"/>
              </a:solidFill>
            </a:endParaRPr>
          </a:p>
        </p:txBody>
      </p:sp>
      <p:sp>
        <p:nvSpPr>
          <p:cNvPr id="35" name="34 Elipse"/>
          <p:cNvSpPr/>
          <p:nvPr/>
        </p:nvSpPr>
        <p:spPr>
          <a:xfrm>
            <a:off x="240757" y="5418708"/>
            <a:ext cx="641560" cy="584186"/>
          </a:xfrm>
          <a:prstGeom prst="ellipse">
            <a:avLst/>
          </a:prstGeom>
          <a:solidFill>
            <a:srgbClr val="13303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dirty="0"/>
              <a:t>3</a:t>
            </a:r>
          </a:p>
        </p:txBody>
      </p:sp>
      <p:sp>
        <p:nvSpPr>
          <p:cNvPr id="36" name="35 Rectángulo"/>
          <p:cNvSpPr/>
          <p:nvPr/>
        </p:nvSpPr>
        <p:spPr>
          <a:xfrm>
            <a:off x="20975" y="9206806"/>
            <a:ext cx="7552339" cy="543808"/>
          </a:xfrm>
          <a:prstGeom prst="rect">
            <a:avLst/>
          </a:prstGeom>
          <a:solidFill>
            <a:srgbClr val="1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Y" b="1" dirty="0">
                <a:solidFill>
                  <a:schemeClr val="bg1"/>
                </a:solidFill>
              </a:rPr>
              <a:t>	</a:t>
            </a:r>
            <a:r>
              <a:rPr lang="es-UY" sz="1800" b="1" dirty="0">
                <a:solidFill>
                  <a:schemeClr val="bg1"/>
                </a:solidFill>
              </a:rPr>
              <a:t>CONCLUSIONES</a:t>
            </a:r>
            <a:endParaRPr lang="es-UY" b="1" dirty="0">
              <a:solidFill>
                <a:schemeClr val="bg1"/>
              </a:solidFill>
            </a:endParaRPr>
          </a:p>
        </p:txBody>
      </p:sp>
      <p:sp>
        <p:nvSpPr>
          <p:cNvPr id="37" name="36 Elipse"/>
          <p:cNvSpPr/>
          <p:nvPr/>
        </p:nvSpPr>
        <p:spPr>
          <a:xfrm>
            <a:off x="262736" y="9175824"/>
            <a:ext cx="641560" cy="584186"/>
          </a:xfrm>
          <a:prstGeom prst="ellipse">
            <a:avLst/>
          </a:prstGeom>
          <a:solidFill>
            <a:srgbClr val="13303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dirty="0"/>
              <a:t>4</a:t>
            </a:r>
          </a:p>
        </p:txBody>
      </p:sp>
      <p:pic>
        <p:nvPicPr>
          <p:cNvPr id="2" name="Picture 2" descr="C:\Users\notebook acer\Downloads\logo inia.png"/>
          <p:cNvPicPr>
            <a:picLocks noChangeAspect="1" noChangeArrowheads="1"/>
          </p:cNvPicPr>
          <p:nvPr/>
        </p:nvPicPr>
        <p:blipFill rotWithShape="1">
          <a:blip r:embed="rId4">
            <a:extLst>
              <a:ext uri="{28A0092B-C50C-407E-A947-70E740481C1C}">
                <a14:useLocalDpi xmlns:a14="http://schemas.microsoft.com/office/drawing/2010/main" val="0"/>
              </a:ext>
            </a:extLst>
          </a:blip>
          <a:srcRect b="16317"/>
          <a:stretch/>
        </p:blipFill>
        <p:spPr bwMode="auto">
          <a:xfrm>
            <a:off x="-11621" y="906377"/>
            <a:ext cx="1575289" cy="674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38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486</Words>
  <Application>Microsoft Office PowerPoint</Application>
  <PresentationFormat>Personalizado</PresentationFormat>
  <Paragraphs>74</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Ximena Lagomarsino</dc:creator>
  <cp:lastModifiedBy>Ximena Lagomarsino</cp:lastModifiedBy>
  <cp:revision>60</cp:revision>
  <dcterms:created xsi:type="dcterms:W3CDTF">2017-09-14T19:17:46Z</dcterms:created>
  <dcterms:modified xsi:type="dcterms:W3CDTF">2021-12-03T15:29:49Z</dcterms:modified>
</cp:coreProperties>
</file>